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3"/>
  </p:notesMasterIdLst>
  <p:handoutMasterIdLst>
    <p:handoutMasterId r:id="rId4"/>
  </p:handoutMasterIdLst>
  <p:sldIdLst>
    <p:sldId id="533" r:id="rId2"/>
  </p:sldIdLst>
  <p:sldSz cx="6858000" cy="9906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28601" indent="28575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858788" indent="5555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288975" indent="82545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717575" indent="11111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866" algn="l" defTabSz="914347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041" algn="l" defTabSz="914347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214" algn="l" defTabSz="914347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388" algn="l" defTabSz="914347" rtl="0" eaLnBrk="1" latinLnBrk="0" hangingPunct="1">
      <a:defRPr sz="11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brodon, Myriam" initials="CM" lastIdx="0" clrIdx="0">
    <p:extLst>
      <p:ext uri="{19B8F6BF-5375-455C-9EA6-DF929625EA0E}">
        <p15:presenceInfo xmlns:p15="http://schemas.microsoft.com/office/powerpoint/2012/main" userId="S-1-5-21-2846752982-678863933-3787119114-433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39C"/>
    <a:srgbClr val="1B2141"/>
    <a:srgbClr val="3F8299"/>
    <a:srgbClr val="E59317"/>
    <a:srgbClr val="A91717"/>
    <a:srgbClr val="EEE5C0"/>
    <a:srgbClr val="D60093"/>
    <a:srgbClr val="E2C5DB"/>
    <a:srgbClr val="8A2B6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90" autoAdjust="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54" y="3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49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5" rIns="91587" bIns="45795" numCol="1" anchor="t" anchorCtr="0" compatLnSpc="1">
            <a:prstTxWarp prst="textNoShape">
              <a:avLst/>
            </a:prstTxWarp>
          </a:bodyPr>
          <a:lstStyle>
            <a:lvl1pPr defTabSz="916022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27" y="1"/>
            <a:ext cx="2944549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5" rIns="91587" bIns="45795" numCol="1" anchor="t" anchorCtr="0" compatLnSpc="1">
            <a:prstTxWarp prst="textNoShape">
              <a:avLst/>
            </a:prstTxWarp>
          </a:bodyPr>
          <a:lstStyle>
            <a:lvl1pPr algn="r" defTabSz="916022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800"/>
            <a:ext cx="2944549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5" rIns="91587" bIns="45795" numCol="1" anchor="b" anchorCtr="0" compatLnSpc="1">
            <a:prstTxWarp prst="textNoShape">
              <a:avLst/>
            </a:prstTxWarp>
          </a:bodyPr>
          <a:lstStyle>
            <a:lvl1pPr defTabSz="916022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27" y="9428800"/>
            <a:ext cx="2944549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5" rIns="91587" bIns="45795" numCol="1" anchor="b" anchorCtr="0" compatLnSpc="1">
            <a:prstTxWarp prst="textNoShape">
              <a:avLst/>
            </a:prstTxWarp>
          </a:bodyPr>
          <a:lstStyle>
            <a:lvl1pPr algn="r" defTabSz="916022">
              <a:defRPr>
                <a:cs typeface="+mn-cs"/>
              </a:defRPr>
            </a:lvl1pPr>
          </a:lstStyle>
          <a:p>
            <a:pPr>
              <a:defRPr/>
            </a:pPr>
            <a:fld id="{17C4CBC8-B1D8-4F6D-8670-41A6290DB04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5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658" y="4715192"/>
            <a:ext cx="5440360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4" tIns="46121" rIns="92244" bIns="46121" numCol="1" anchor="b" anchorCtr="0" compatLnSpc="1">
            <a:prstTxWarp prst="textNoShape">
              <a:avLst/>
            </a:prstTxWarp>
          </a:bodyPr>
          <a:lstStyle>
            <a:lvl1pPr algn="r">
              <a:defRPr>
                <a:cs typeface="+mn-cs"/>
              </a:defRPr>
            </a:lvl1pPr>
          </a:lstStyle>
          <a:p>
            <a:pPr>
              <a:defRPr/>
            </a:pPr>
            <a:fld id="{E9A70B58-9242-4606-808C-9D97FCC39E8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66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0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87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7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710" algn="l" defTabSz="8594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449" algn="l" defTabSz="8594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191" algn="l" defTabSz="8594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934" algn="l" defTabSz="85948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4" y="2900363"/>
            <a:ext cx="6431573" cy="5953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9658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4" y="3589866"/>
            <a:ext cx="6431573" cy="526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12725" y="2900363"/>
            <a:ext cx="6431573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63163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3" y="2900363"/>
            <a:ext cx="3091596" cy="5953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idx="13"/>
          </p:nvPr>
        </p:nvSpPr>
        <p:spPr>
          <a:xfrm>
            <a:off x="3553191" y="2900363"/>
            <a:ext cx="3091596" cy="595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650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3" y="3584574"/>
            <a:ext cx="3091596" cy="5268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idx="13"/>
          </p:nvPr>
        </p:nvSpPr>
        <p:spPr>
          <a:xfrm>
            <a:off x="3553191" y="3584574"/>
            <a:ext cx="3091596" cy="5268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13579" y="2900363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552825" y="2900363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8876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3" y="2900362"/>
            <a:ext cx="3091596" cy="2363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idx="13"/>
          </p:nvPr>
        </p:nvSpPr>
        <p:spPr>
          <a:xfrm>
            <a:off x="3553191" y="2900362"/>
            <a:ext cx="3091596" cy="2363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idx="14"/>
          </p:nvPr>
        </p:nvSpPr>
        <p:spPr>
          <a:xfrm>
            <a:off x="213213" y="5521440"/>
            <a:ext cx="3091596" cy="3332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idx="15"/>
          </p:nvPr>
        </p:nvSpPr>
        <p:spPr>
          <a:xfrm>
            <a:off x="3553191" y="5523971"/>
            <a:ext cx="3091596" cy="332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646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idx="1"/>
          </p:nvPr>
        </p:nvSpPr>
        <p:spPr>
          <a:xfrm>
            <a:off x="213213" y="3584576"/>
            <a:ext cx="3091596" cy="167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idx="13"/>
          </p:nvPr>
        </p:nvSpPr>
        <p:spPr>
          <a:xfrm>
            <a:off x="3553191" y="3584574"/>
            <a:ext cx="3091596" cy="167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ext Placeholder 1"/>
          <p:cNvSpPr>
            <a:spLocks noGrp="1"/>
          </p:cNvSpPr>
          <p:nvPr>
            <p:ph idx="14"/>
          </p:nvPr>
        </p:nvSpPr>
        <p:spPr>
          <a:xfrm>
            <a:off x="213215" y="6201488"/>
            <a:ext cx="3091596" cy="26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Text Placeholder 1"/>
          <p:cNvSpPr>
            <a:spLocks noGrp="1"/>
          </p:cNvSpPr>
          <p:nvPr>
            <p:ph idx="17"/>
          </p:nvPr>
        </p:nvSpPr>
        <p:spPr>
          <a:xfrm>
            <a:off x="3553191" y="6201488"/>
            <a:ext cx="3091596" cy="26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212725" y="2900363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3553679" y="2900363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13213" y="5523972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3553192" y="5523972"/>
            <a:ext cx="3091596" cy="520000"/>
          </a:xfrm>
          <a:prstGeom prst="rect">
            <a:avLst/>
          </a:prstGeom>
          <a:solidFill>
            <a:srgbClr val="1B2141"/>
          </a:solidFill>
          <a:ln w="6350" cap="flat">
            <a:solidFill>
              <a:srgbClr val="3F8299"/>
            </a:solidFill>
            <a:prstDash val="solid"/>
            <a:miter lim="800000"/>
          </a:ln>
        </p:spPr>
        <p:txBody>
          <a:bodyPr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 b="1">
                <a:solidFill>
                  <a:srgbClr val="FFFFFF"/>
                </a:solidFill>
              </a:defRPr>
            </a:lvl1pPr>
            <a:lvl2pPr marL="209449" indent="0">
              <a:buNone/>
              <a:defRPr/>
            </a:lvl2pPr>
            <a:lvl3pPr marL="418897" indent="0">
              <a:buNone/>
              <a:defRPr/>
            </a:lvl3pPr>
            <a:lvl4pPr marL="634166" indent="0">
              <a:buNone/>
              <a:defRPr/>
            </a:lvl4pPr>
            <a:lvl5pPr marL="844585" indent="0"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558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4" y="744836"/>
            <a:ext cx="6431573" cy="779639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193021" y="9624060"/>
            <a:ext cx="259373" cy="1857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5F3C76-FC40-460D-A9FC-5DF4B3839EB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52825" y="682625"/>
            <a:ext cx="3092450" cy="434344"/>
          </a:xfrm>
        </p:spPr>
        <p:txBody>
          <a:bodyPr anchor="ctr">
            <a:normAutofit/>
          </a:bodyPr>
          <a:lstStyle>
            <a:lvl1pPr algn="r">
              <a:defRPr sz="1400" b="1" cap="small" baseline="0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3552825" y="1117600"/>
            <a:ext cx="3092450" cy="344488"/>
          </a:xfrm>
        </p:spPr>
        <p:txBody>
          <a:bodyPr anchor="ctr">
            <a:normAutofit/>
          </a:bodyPr>
          <a:lstStyle>
            <a:lvl1pPr algn="r">
              <a:defRPr sz="1050" b="1" i="1">
                <a:solidFill>
                  <a:srgbClr val="1B214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522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1323" cy="9906000"/>
          </a:xfrm>
          <a:prstGeom prst="rect">
            <a:avLst/>
          </a:prstGeom>
          <a:solidFill>
            <a:srgbClr val="1B2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9">
              <a:solidFill>
                <a:prstClr val="white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437" y="1625600"/>
            <a:ext cx="4248769" cy="539763"/>
          </a:xfrm>
          <a:prstGeom prst="rect">
            <a:avLst/>
          </a:prstGeom>
          <a:ln algn="ctr">
            <a:noFill/>
          </a:ln>
        </p:spPr>
        <p:txBody>
          <a:bodyPr/>
          <a:lstStyle>
            <a:lvl1pPr algn="l">
              <a:defRPr sz="1200">
                <a:solidFill>
                  <a:srgbClr val="1B2141"/>
                </a:solidFill>
              </a:defRPr>
            </a:lvl1pPr>
          </a:lstStyle>
          <a:p>
            <a:r>
              <a:rPr lang="fr-FR" noProof="0"/>
              <a:t>Modifiez le style du titre</a:t>
            </a:r>
            <a:endParaRPr lang="en-US" noProof="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437" y="2334434"/>
            <a:ext cx="4836030" cy="659591"/>
          </a:xfrm>
          <a:prstGeom prst="rect">
            <a:avLst/>
          </a:prstGeom>
          <a:ln algn="ctr">
            <a:noFill/>
          </a:ln>
        </p:spPr>
        <p:txBody>
          <a:bodyPr>
            <a:normAutofit/>
          </a:bodyPr>
          <a:lstStyle>
            <a:lvl1pPr marL="0" indent="0" algn="l" eaLnBrk="0" hangingPunct="0">
              <a:spcBef>
                <a:spcPct val="50000"/>
              </a:spcBef>
              <a:spcAft>
                <a:spcPct val="0"/>
              </a:spcAft>
              <a:buSzPct val="85000"/>
              <a:buFont typeface="Wingdings" pitchFamily="2" charset="2"/>
              <a:buNone/>
              <a:defRPr sz="1600" b="1">
                <a:solidFill>
                  <a:srgbClr val="1B2141"/>
                </a:solidFill>
              </a:defRPr>
            </a:lvl1pPr>
          </a:lstStyle>
          <a:p>
            <a:r>
              <a:rPr lang="fr-FR" noProof="0"/>
              <a:t>Modifiez le style des sous-titres du masque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891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">
    <p:bg>
      <p:bgPr>
        <a:solidFill>
          <a:srgbClr val="1B2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260685" y="9061573"/>
            <a:ext cx="4381097" cy="234551"/>
          </a:xfrm>
          <a:prstGeom prst="rect">
            <a:avLst/>
          </a:prstGeom>
          <a:noFill/>
          <a:ln w="3175" cap="flat" cmpd="sng" algn="ctr">
            <a:noFill/>
            <a:prstDash val="dash"/>
            <a:round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762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All information contained in this document is strictly confidential and proprietary to Novacap group. </a:t>
            </a:r>
          </a:p>
          <a:p>
            <a:pPr algn="r">
              <a:spcAft>
                <a:spcPts val="0"/>
              </a:spcAft>
            </a:pPr>
            <a:r>
              <a:rPr lang="en-US" sz="762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Any disclosure, use or reproduction thereof is prohibited without the prior written specific consent of Novacap.</a:t>
            </a:r>
          </a:p>
        </p:txBody>
      </p:sp>
      <p:pic>
        <p:nvPicPr>
          <p:cNvPr id="4" name="Image 10" descr="Une image contenant objet&#10;&#10;&#10;&#10;Description générée automatiquement">
            <a:extLst>
              <a:ext uri="{FF2B5EF4-FFF2-40B4-BE49-F238E27FC236}">
                <a16:creationId xmlns:a16="http://schemas.microsoft.com/office/drawing/2014/main" xmlns="" id="{3144C018-708E-490C-9B05-396C3DE22D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75" y="8190933"/>
            <a:ext cx="3331374" cy="562709"/>
          </a:xfrm>
          <a:prstGeom prst="rect">
            <a:avLst/>
          </a:prstGeom>
        </p:spPr>
      </p:pic>
      <p:sp>
        <p:nvSpPr>
          <p:cNvPr id="5" name="Parallélogramme 10">
            <a:extLst>
              <a:ext uri="{FF2B5EF4-FFF2-40B4-BE49-F238E27FC236}">
                <a16:creationId xmlns:a16="http://schemas.microsoft.com/office/drawing/2014/main" xmlns="" id="{09ED42E6-CE96-4F75-8BC4-12B2DF4F6A97}"/>
              </a:ext>
            </a:extLst>
          </p:cNvPr>
          <p:cNvSpPr/>
          <p:nvPr userDrawn="1"/>
        </p:nvSpPr>
        <p:spPr>
          <a:xfrm rot="16200000" flipH="1">
            <a:off x="1423387" y="767043"/>
            <a:ext cx="6203975" cy="4669888"/>
          </a:xfrm>
          <a:prstGeom prst="parallelogram">
            <a:avLst>
              <a:gd name="adj" fmla="val 68156"/>
            </a:avLst>
          </a:prstGeom>
          <a:solidFill>
            <a:srgbClr val="00C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8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4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213216" y="9557858"/>
            <a:ext cx="2336021" cy="252000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lIns="0" tIns="29750" rIns="0" bIns="29750"/>
          <a:lstStyle/>
          <a:p>
            <a:pPr defTabSz="738571" eaLnBrk="0" hangingPunct="0">
              <a:defRPr/>
            </a:pPr>
            <a:endParaRPr lang="en-US" sz="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13214" y="3277892"/>
            <a:ext cx="6431572" cy="557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13" name="Image 10" descr="Une image contenant objet&#10;&#10;&#10;&#10;Description générée automatiquement">
            <a:extLst>
              <a:ext uri="{FF2B5EF4-FFF2-40B4-BE49-F238E27FC236}">
                <a16:creationId xmlns:a16="http://schemas.microsoft.com/office/drawing/2014/main" xmlns="" id="{3ADA9875-BB5C-4FBB-85E9-D119BFCABE5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4" y="227526"/>
            <a:ext cx="1469789" cy="24826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3E740E0-F936-4012-BBAB-8F2590F21BC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2537"/>
            <a:ext cx="6858000" cy="65761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B3A32D0-0379-45D1-8BF7-239BE56C8945}"/>
              </a:ext>
            </a:extLst>
          </p:cNvPr>
          <p:cNvSpPr txBox="1"/>
          <p:nvPr userDrawn="1"/>
        </p:nvSpPr>
        <p:spPr>
          <a:xfrm>
            <a:off x="213214" y="1289315"/>
            <a:ext cx="64315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Seqens est un acteur mondial de la synthèse pharmaceutique et des ingrédients de spécialités, disposant d’une large gamme de produits, de services et de technologies. Le Groupe propose à ses clients des services de fabrication à façon pour les marchés pharmaceutiques et de spécialités ainsi qu’un large portefeuille de principes actifs et d’intermédiaires pharmaceutiques.</a:t>
            </a:r>
          </a:p>
          <a:p>
            <a:pPr algn="just"/>
            <a:endParaRPr lang="fr-FR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groupe exploite 24 sites de production, 3 centres de R&amp;D et emploie plus de 3 200 personnes principalement en Europe, Asie et Amérique du Nord. Plus de 300 scientifiques, ingénieurs et experts développent des solutions sur mesure pour nos clients et veillent à ce que les produits soient passés en production avec succès. </a:t>
            </a:r>
          </a:p>
          <a:p>
            <a:pPr algn="just"/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767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sldNum="0" hdr="0" ftr="0" dt="0"/>
  <p:txStyles>
    <p:titleStyle>
      <a:lvl1pPr algn="l" defTabSz="632969" rtl="0" eaLnBrk="1" latinLnBrk="0" hangingPunct="1">
        <a:lnSpc>
          <a:spcPct val="100000"/>
        </a:lnSpc>
        <a:spcBef>
          <a:spcPct val="0"/>
        </a:spcBef>
        <a:buNone/>
        <a:defRPr sz="1400" b="1" kern="1200">
          <a:solidFill>
            <a:srgbClr val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marR="0" indent="0" algn="just" defTabSz="622529" rtl="0" eaLnBrk="1" fontAlgn="base" latinLnBrk="0" hangingPunct="1">
        <a:lnSpc>
          <a:spcPct val="100000"/>
        </a:lnSpc>
        <a:spcBef>
          <a:spcPct val="0"/>
        </a:spcBef>
        <a:spcAft>
          <a:spcPct val="50000"/>
        </a:spcAft>
        <a:buClr>
          <a:srgbClr val="3F8299"/>
        </a:buClr>
        <a:buSzTx/>
        <a:buFontTx/>
        <a:buNone/>
        <a:tabLst/>
        <a:defRPr lang="en-US" sz="1100" kern="1200" noProof="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8112" marR="0" indent="-138663" algn="just" defTabSz="622529" rtl="0" eaLnBrk="1" fontAlgn="base" latinLnBrk="0" hangingPunct="1">
        <a:lnSpc>
          <a:spcPct val="100000"/>
        </a:lnSpc>
        <a:spcBef>
          <a:spcPct val="0"/>
        </a:spcBef>
        <a:spcAft>
          <a:spcPct val="50000"/>
        </a:spcAft>
        <a:buClr>
          <a:srgbClr val="00C39C"/>
        </a:buClr>
        <a:buSzTx/>
        <a:buFontTx/>
        <a:buChar char="–"/>
        <a:tabLst/>
        <a:defRPr lang="en-US" sz="1100" kern="1200" noProof="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64349" marR="0" indent="-145452" algn="just" defTabSz="622529" rtl="0" eaLnBrk="1" fontAlgn="base" latinLnBrk="0" hangingPunct="1">
        <a:lnSpc>
          <a:spcPct val="100000"/>
        </a:lnSpc>
        <a:spcBef>
          <a:spcPct val="0"/>
        </a:spcBef>
        <a:spcAft>
          <a:spcPct val="50000"/>
        </a:spcAft>
        <a:buClr>
          <a:srgbClr val="00C39C"/>
        </a:buClr>
        <a:buSzTx/>
        <a:buFontTx/>
        <a:buChar char="•"/>
        <a:tabLst/>
        <a:defRPr lang="en-US" sz="1100" kern="1200" noProof="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774768" marR="0" indent="-140603" algn="just" defTabSz="622529" rtl="0" eaLnBrk="1" fontAlgn="base" latinLnBrk="0" hangingPunct="1">
        <a:lnSpc>
          <a:spcPct val="100000"/>
        </a:lnSpc>
        <a:spcBef>
          <a:spcPct val="0"/>
        </a:spcBef>
        <a:spcAft>
          <a:spcPct val="50000"/>
        </a:spcAft>
        <a:buClr>
          <a:srgbClr val="00C39C"/>
        </a:buClr>
        <a:buSzTx/>
        <a:buFont typeface="Times New Roman" pitchFamily="18" charset="0"/>
        <a:buChar char="-"/>
        <a:tabLst/>
        <a:defRPr lang="en-US" sz="1100" kern="1200" noProof="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984218" marR="0" indent="-139633" algn="just" defTabSz="622529" rtl="0" eaLnBrk="1" fontAlgn="base" latinLnBrk="0" hangingPunct="1">
        <a:lnSpc>
          <a:spcPct val="100000"/>
        </a:lnSpc>
        <a:spcBef>
          <a:spcPct val="0"/>
        </a:spcBef>
        <a:spcAft>
          <a:spcPct val="50000"/>
        </a:spcAft>
        <a:buClr>
          <a:srgbClr val="00C39C"/>
        </a:buClr>
        <a:buSzTx/>
        <a:buFontTx/>
        <a:buChar char="»"/>
        <a:tabLst/>
        <a:defRPr lang="en-US" sz="1100" kern="1200" noProof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40662" indent="-158242" algn="l" defTabSz="63296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6" indent="-158242" algn="l" defTabSz="63296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630" indent="-158242" algn="l" defTabSz="63296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114" indent="-158242" algn="l" defTabSz="63296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84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69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52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36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421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904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388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872" algn="l" defTabSz="63296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8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134" userDrawn="1">
          <p15:clr>
            <a:srgbClr val="F26B43"/>
          </p15:clr>
        </p15:guide>
        <p15:guide id="4" pos="4186" userDrawn="1">
          <p15:clr>
            <a:srgbClr val="F26B43"/>
          </p15:clr>
        </p15:guide>
        <p15:guide id="5" orient="horz" pos="5577" userDrawn="1">
          <p15:clr>
            <a:srgbClr val="F26B43"/>
          </p15:clr>
        </p15:guide>
        <p15:guide id="6" orient="horz" pos="1024" userDrawn="1">
          <p15:clr>
            <a:srgbClr val="F26B43"/>
          </p15:clr>
        </p15:guide>
        <p15:guide id="7" orient="horz" pos="5978" userDrawn="1">
          <p15:clr>
            <a:srgbClr val="F26B43"/>
          </p15:clr>
        </p15:guide>
        <p15:guide id="8" orient="horz" pos="761" userDrawn="1">
          <p15:clr>
            <a:srgbClr val="F26B43"/>
          </p15:clr>
        </p15:guide>
        <p15:guide id="9" orient="horz" pos="262" userDrawn="1">
          <p15:clr>
            <a:srgbClr val="F26B43"/>
          </p15:clr>
        </p15:guide>
        <p15:guide id="10" pos="2082" userDrawn="1">
          <p15:clr>
            <a:srgbClr val="F26B43"/>
          </p15:clr>
        </p15:guide>
        <p15:guide id="11" pos="2238" userDrawn="1">
          <p15:clr>
            <a:srgbClr val="F26B43"/>
          </p15:clr>
        </p15:guide>
        <p15:guide id="12" orient="horz" pos="3143" userDrawn="1">
          <p15:clr>
            <a:srgbClr val="F26B43"/>
          </p15:clr>
        </p15:guide>
        <p15:guide id="13" orient="horz" pos="3316" userDrawn="1">
          <p15:clr>
            <a:srgbClr val="F26B43"/>
          </p15:clr>
        </p15:guide>
        <p15:guide id="14" orient="horz" pos="1827" userDrawn="1">
          <p15:clr>
            <a:srgbClr val="F26B43"/>
          </p15:clr>
        </p15:guide>
        <p15:guide id="15" orient="horz" pos="22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009" y="631192"/>
            <a:ext cx="6191413" cy="569456"/>
          </a:xfrm>
        </p:spPr>
        <p:txBody>
          <a:bodyPr/>
          <a:lstStyle/>
          <a:p>
            <a:r>
              <a:rPr lang="fr-FR" dirty="0"/>
              <a:t>Alternance Ingénieur Excellence </a:t>
            </a:r>
            <a:r>
              <a:rPr lang="fr-FR" dirty="0" smtClean="0"/>
              <a:t>Opérationnelle et </a:t>
            </a:r>
            <a:r>
              <a:rPr lang="fr-FR" dirty="0"/>
              <a:t>Production H/F</a:t>
            </a:r>
            <a:br>
              <a:rPr lang="fr-FR" dirty="0"/>
            </a:br>
            <a:r>
              <a:rPr lang="fr-FR" dirty="0"/>
              <a:t>Villeneuve la Garenne (92)</a:t>
            </a:r>
            <a:endParaRPr lang="en-US" dirty="0">
              <a:solidFill>
                <a:srgbClr val="1B214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508" y="2841841"/>
            <a:ext cx="6416703" cy="4295343"/>
          </a:xfrm>
        </p:spPr>
        <p:txBody>
          <a:bodyPr>
            <a:noAutofit/>
          </a:bodyPr>
          <a:lstStyle/>
          <a:p>
            <a:r>
              <a:rPr lang="fr-FR" sz="1050" dirty="0"/>
              <a:t>Aujourd’hui, notre usine de Villeneuve La Garenne (92) recherche un(e) alternant(e) Amélioration Continue</a:t>
            </a:r>
          </a:p>
          <a:p>
            <a:r>
              <a:rPr lang="fr-FR" sz="1050" dirty="0"/>
              <a:t>Vous serez sous la responsabilité du Responsable Excellence Opérationnelle </a:t>
            </a:r>
            <a:r>
              <a:rPr lang="fr-FR" sz="1050" dirty="0" smtClean="0"/>
              <a:t>et du Responsable Production.</a:t>
            </a:r>
          </a:p>
          <a:p>
            <a:endParaRPr lang="fr-FR" sz="1050" dirty="0"/>
          </a:p>
          <a:p>
            <a:pPr algn="l"/>
            <a:r>
              <a:rPr lang="en-US" sz="1050" b="1" dirty="0" err="1" smtClean="0"/>
              <a:t>Vos</a:t>
            </a:r>
            <a:r>
              <a:rPr lang="en-US" sz="1050" b="1" dirty="0" smtClean="0"/>
              <a:t> </a:t>
            </a:r>
            <a:r>
              <a:rPr lang="en-US" sz="1050" b="1" dirty="0"/>
              <a:t>principales missions </a:t>
            </a:r>
            <a:r>
              <a:rPr lang="en-US" sz="1050" b="1" dirty="0" smtClean="0"/>
              <a:t>Excellence opérationnelle et Production:</a:t>
            </a:r>
            <a:r>
              <a:rPr lang="en-US" sz="1050" b="1" dirty="0" smtClean="0">
                <a:solidFill>
                  <a:srgbClr val="FF0000"/>
                </a:solidFill>
              </a:rPr>
              <a:t> </a:t>
            </a:r>
            <a:endParaRPr lang="en-US" sz="1050" b="1" dirty="0">
              <a:solidFill>
                <a:srgbClr val="FF0000"/>
              </a:solidFill>
            </a:endParaRPr>
          </a:p>
          <a:p>
            <a:pPr algn="l"/>
            <a:endParaRPr lang="fr-FR" sz="1050" dirty="0">
              <a:solidFill>
                <a:srgbClr val="000000"/>
              </a:solidFill>
            </a:endParaRP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Refonte des réunions de performance poste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5S site et spécifique production (Outils aux postes/EPI/…)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Création d’un standard Passage de consigne poste et rapport de poste + consignes journalière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Création de check </a:t>
            </a:r>
            <a:r>
              <a:rPr lang="fr-FR" sz="1050" dirty="0" err="1"/>
              <a:t>list</a:t>
            </a:r>
            <a:r>
              <a:rPr lang="fr-FR" sz="1050" dirty="0"/>
              <a:t> standard </a:t>
            </a:r>
            <a:r>
              <a:rPr lang="fr-FR" sz="1050" dirty="0" err="1"/>
              <a:t>work</a:t>
            </a:r>
            <a:r>
              <a:rPr lang="fr-FR" sz="1050" dirty="0"/>
              <a:t> par métier (REP/TL/RESP/Etc…)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Traitement de sujet d’optimisation lié à l’OEE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Refonte de la tournée plancher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Mise en adéquation recette/production (en interaction avec la Supply Chain)</a:t>
            </a:r>
          </a:p>
          <a:p>
            <a:pPr marL="171450" indent="-171450" defTabSz="899294">
              <a:lnSpc>
                <a:spcPct val="120000"/>
              </a:lnSpc>
              <a:buBlip>
                <a:blip r:embed="rId2"/>
              </a:buBlip>
              <a:defRPr/>
            </a:pPr>
            <a:r>
              <a:rPr lang="fr-FR" sz="1050" dirty="0"/>
              <a:t>Intégration des articles techniques ( consommables ) de la production dans </a:t>
            </a:r>
            <a:r>
              <a:rPr lang="fr-FR" sz="1050" dirty="0" smtClean="0"/>
              <a:t>notre ERP JDE </a:t>
            </a:r>
            <a:r>
              <a:rPr lang="fr-FR" sz="1050" dirty="0"/>
              <a:t>avec la mise en place d’un stock de sécurité ( en interaction avec la Supply Chain)</a:t>
            </a:r>
          </a:p>
          <a:p>
            <a:pPr algn="l">
              <a:spcAft>
                <a:spcPts val="600"/>
              </a:spcAft>
            </a:pPr>
            <a:endParaRPr lang="fr-FR" sz="600" b="1" dirty="0"/>
          </a:p>
          <a:p>
            <a:pPr algn="l">
              <a:spcAft>
                <a:spcPts val="600"/>
              </a:spcAft>
            </a:pPr>
            <a:r>
              <a:rPr lang="fr-FR" sz="1050" b="1" dirty="0"/>
              <a:t>Les atouts pour réussir :</a:t>
            </a:r>
          </a:p>
          <a:p>
            <a:pPr marL="171450" indent="-171450" defTabSz="899294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sz="1050" dirty="0" smtClean="0"/>
              <a:t>Formation </a:t>
            </a:r>
            <a:r>
              <a:rPr lang="fr-FR" sz="1050" dirty="0"/>
              <a:t>: Bac +4/5 dans le domaine chimie ou amélioration continue</a:t>
            </a:r>
          </a:p>
          <a:p>
            <a:pPr marL="171450" indent="-171450" defTabSz="899294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sz="1050" dirty="0"/>
              <a:t> Curiosité, autonomie, rigueur et motivation ; bon relationnel ; bon esprit d’analyse et de synthèse</a:t>
            </a:r>
          </a:p>
          <a:p>
            <a:pPr marL="171450" indent="-171450" defTabSz="899294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sz="1050" dirty="0"/>
              <a:t>Maîtrise des outils bureautiques courants : Word, Excel, Power Point</a:t>
            </a:r>
          </a:p>
          <a:p>
            <a:pPr defTabSz="899294">
              <a:lnSpc>
                <a:spcPct val="110000"/>
              </a:lnSpc>
              <a:defRPr/>
            </a:pPr>
            <a:endParaRPr lang="fr-FR" sz="105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F8097FD-1D3C-473B-BE3F-7202B170F3CE}"/>
              </a:ext>
            </a:extLst>
          </p:cNvPr>
          <p:cNvSpPr txBox="1"/>
          <p:nvPr/>
        </p:nvSpPr>
        <p:spPr>
          <a:xfrm>
            <a:off x="307508" y="8058075"/>
            <a:ext cx="5312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de nous transmettre votre CV via email 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ED6AD64-BB5D-4F10-A6C3-BC7E1236A021}"/>
              </a:ext>
            </a:extLst>
          </p:cNvPr>
          <p:cNvSpPr txBox="1"/>
          <p:nvPr/>
        </p:nvSpPr>
        <p:spPr>
          <a:xfrm>
            <a:off x="177842" y="8628016"/>
            <a:ext cx="6208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C39C"/>
                </a:solidFill>
              </a:rPr>
              <a:t>UPDATE COVID-19 : Malgré un contexte difficile et pour respecter les mesures du gouvernement, nous poursuivons nos recrutements à distance par téléphone et/ou en vidéo-conférence</a:t>
            </a:r>
            <a:endParaRPr lang="fr-FR" dirty="0">
              <a:solidFill>
                <a:srgbClr val="00C39C"/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E1E0B6A-3697-408F-B486-C66DCC6DBAE4}"/>
              </a:ext>
            </a:extLst>
          </p:cNvPr>
          <p:cNvSpPr txBox="1"/>
          <p:nvPr/>
        </p:nvSpPr>
        <p:spPr>
          <a:xfrm>
            <a:off x="3839111" y="216705"/>
            <a:ext cx="30188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C39C"/>
                </a:solidFill>
                <a:latin typeface="Calibri" panose="020F0502020204030204" pitchFamily="34" charset="0"/>
              </a:rPr>
              <a:t>POSTE A POURVOIR EN SEPTEMBRE 2020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603A8D78-E796-4196-B5EB-1DC18D851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734" y="8236072"/>
            <a:ext cx="35627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ctr"/>
            <a:r>
              <a:rPr lang="fr-FR" sz="1200" dirty="0" err="1">
                <a:latin typeface="arial" panose="020B0604020202020204" pitchFamily="34" charset="0"/>
              </a:rPr>
              <a:t>raquel,simao@seqens.com</a:t>
            </a:r>
            <a:endParaRPr lang="fr-FR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390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heme/theme1.xml><?xml version="1.0" encoding="utf-8"?>
<a:theme xmlns:a="http://schemas.openxmlformats.org/drawingml/2006/main" name="Template NOVACAP">
  <a:themeElements>
    <a:clrScheme name="Novareport">
      <a:dk1>
        <a:srgbClr val="000000"/>
      </a:dk1>
      <a:lt1>
        <a:srgbClr val="FFFFFF"/>
      </a:lt1>
      <a:dk2>
        <a:srgbClr val="999999"/>
      </a:dk2>
      <a:lt2>
        <a:srgbClr val="EAEAEA"/>
      </a:lt2>
      <a:accent1>
        <a:srgbClr val="3F8299"/>
      </a:accent1>
      <a:accent2>
        <a:srgbClr val="588FA5"/>
      </a:accent2>
      <a:accent3>
        <a:srgbClr val="6D9CB1"/>
      </a:accent3>
      <a:accent4>
        <a:srgbClr val="8CB3C5"/>
      </a:accent4>
      <a:accent5>
        <a:srgbClr val="A4C6D5"/>
      </a:accent5>
      <a:accent6>
        <a:srgbClr val="BEDCE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>
            <a:latin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formation notice [Lecture seule]" id="{69D8BAC9-7D61-4D8E-97AB-BA086E1E1D7E}" vid="{E13EE655-ED14-4E3D-83FD-7C868783984E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Information notice</Template>
  <TotalTime>933</TotalTime>
  <Words>225</Words>
  <Application>Microsoft Office PowerPoint</Application>
  <PresentationFormat>Format A4 (210 x 297 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SimSun</vt:lpstr>
      <vt:lpstr>Arial</vt:lpstr>
      <vt:lpstr>Arial</vt:lpstr>
      <vt:lpstr>Calibri</vt:lpstr>
      <vt:lpstr>Tahoma</vt:lpstr>
      <vt:lpstr>Times New Roman</vt:lpstr>
      <vt:lpstr>Wingdings</vt:lpstr>
      <vt:lpstr>Template NOVACAP</vt:lpstr>
      <vt:lpstr>Alternance Ingénieur Excellence Opérationnelle et Production H/F Villeneuve la Garenne (92)</vt:lpstr>
    </vt:vector>
  </TitlesOfParts>
  <Company>Novacap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poste H/F Localisation (département)</dc:title>
  <dc:creator>Tardy, Amelie</dc:creator>
  <cp:lastModifiedBy>raquel simao</cp:lastModifiedBy>
  <cp:revision>58</cp:revision>
  <cp:lastPrinted>2020-03-12T09:32:06Z</cp:lastPrinted>
  <dcterms:created xsi:type="dcterms:W3CDTF">2018-12-31T13:03:34Z</dcterms:created>
  <dcterms:modified xsi:type="dcterms:W3CDTF">2020-07-06T15:19:23Z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TOC">
    <vt:bool>false</vt:bool>
  </property>
  <property fmtid="{D5CDD505-2E9C-101B-9397-08002B2CF9AE}" pid="3" name="UpdateDraft">
    <vt:bool>true</vt:bool>
  </property>
  <property fmtid="{D5CDD505-2E9C-101B-9397-08002B2CF9AE}" pid="4" name="UpdateFilenameDate">
    <vt:bool>false</vt:bool>
  </property>
  <property fmtid="{D5CDD505-2E9C-101B-9397-08002B2CF9AE}" pid="5" name="UpdateHeaderFooter">
    <vt:bool>true</vt:bool>
  </property>
  <property fmtid="{D5CDD505-2E9C-101B-9397-08002B2CF9AE}" pid="6" name="UpdatePagination">
    <vt:bool>true</vt:bool>
  </property>
  <property fmtid="{D5CDD505-2E9C-101B-9397-08002B2CF9AE}" pid="7" name="UpdateSections">
    <vt:bool>true</vt:bool>
  </property>
</Properties>
</file>